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4" r:id="rId3"/>
    <p:sldId id="257" r:id="rId4"/>
    <p:sldId id="259" r:id="rId5"/>
    <p:sldId id="260" r:id="rId6"/>
    <p:sldId id="265" r:id="rId7"/>
    <p:sldId id="266" r:id="rId8"/>
    <p:sldId id="267" r:id="rId9"/>
    <p:sldId id="27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1" autoAdjust="0"/>
    <p:restoredTop sz="94660"/>
  </p:normalViewPr>
  <p:slideViewPr>
    <p:cSldViewPr snapToGrid="0">
      <p:cViewPr varScale="1">
        <p:scale>
          <a:sx n="99" d="100"/>
          <a:sy n="99" d="100"/>
        </p:scale>
        <p:origin x="90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31D063-4BB0-449B-8064-A2A0DA5E3A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9A18770-7AB3-412A-AFA7-C63AEF0CB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5E479C-883D-4F00-B740-339B5A1B7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699D-712F-4193-985F-D85E76568F2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AAAD23-1DA9-4A85-8F35-2A36EEDE5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0D8D33-1323-4274-BD05-76616AD74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70285-393B-43E6-A8FB-C8DCA5414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326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59FE3B-CD16-4847-A662-E6D48A4FB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6F23F12-BFA7-4BE6-A2F5-014C48F107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26BF50-9253-4811-930B-B53D21D1D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699D-712F-4193-985F-D85E76568F2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EEC992-144B-486C-B5E7-31E9C5D77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57E8A4-3A2B-45C7-939F-1D31A1F7E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70285-393B-43E6-A8FB-C8DCA5414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985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032B9F5-7998-4605-941D-8357B2F8C6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4381C19-6C65-41D8-BC7F-ACD9824147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82B66C-DA07-43D0-AA72-ECC643F10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699D-712F-4193-985F-D85E76568F2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007D4-9BE7-482F-9571-4840BB341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B66082-1496-4E01-B08A-2C213474B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70285-393B-43E6-A8FB-C8DCA5414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751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3A4536-5AAF-4295-B347-51DF4980B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A6D037-954F-42C7-84D4-22FE2E74F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511906-0EFD-4E6D-AF8D-5BD11ED46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699D-712F-4193-985F-D85E76568F2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7D6F92-7AFC-4555-89B5-753B2BA09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252EEF-D971-4CF3-9BB3-0B226C852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70285-393B-43E6-A8FB-C8DCA5414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683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F0F4AD-FB02-4DCF-8D51-A455951C6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9E77C8B-8C04-4C18-81A3-356E702F39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14F48A-FFB6-4830-9733-57F3F5CDB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699D-712F-4193-985F-D85E76568F2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B463B0-2FED-4190-8190-5A9E6AB2A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E227FE-3763-4751-A4A6-934FCDA45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70285-393B-43E6-A8FB-C8DCA5414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224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669267-0CD9-42A9-93F0-09C10324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09CE3E-00A2-4188-8668-C0D70222D2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7CBDBA7-B46F-47D5-87F3-983256F831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7F915A-F4C5-4C5C-AD8E-046AB56C7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699D-712F-4193-985F-D85E76568F2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CE620BD-C5C6-4930-8D53-28244FF9B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8ED1DD7-4109-4724-A4E0-3764419D0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70285-393B-43E6-A8FB-C8DCA5414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25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542571-B29F-4AFD-AFE1-E505D93E1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12D63E-F907-46BE-8F03-8DC3FBDEDB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B5EC552-1D1B-49CA-82F4-4651AE7966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617855C-BEBD-43F8-A89C-28412B6DD5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65255E0-09BC-400E-A10C-EE0BF8CD64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E57487E-69AF-4E91-8C38-0A939AB56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699D-712F-4193-985F-D85E76568F2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3F8B71D-28F4-4577-8664-07556C50C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EB5FC81-D97D-4B0F-A7BC-2A139FA52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70285-393B-43E6-A8FB-C8DCA5414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448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45A9D0-AECC-4DB0-AB3E-FDFC8B622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DCCC085-161C-4F86-A5D4-0E4F1C76D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699D-712F-4193-985F-D85E76568F2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14CA050-9409-4E32-A885-B8B1501E0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BCDD745-7549-4362-BE58-3E3DC6A9D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70285-393B-43E6-A8FB-C8DCA5414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370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9CE252F-E8C6-4861-A298-4C2BEF157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699D-712F-4193-985F-D85E76568F2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FA3E24-F81A-4631-868A-7C844ABBF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52A1655-BE24-4EAE-B8F9-7B07C753F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70285-393B-43E6-A8FB-C8DCA5414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693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F45CD7-D258-4920-AE47-C767C0FD6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C1B635-3FDB-4775-86FA-3C8E48992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1696704-6BD7-459E-80E7-E613F6E78F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498B30-06C6-4CD2-A5E1-D521E9AE6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699D-712F-4193-985F-D85E76568F2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C72BC55-E09D-4742-8ABC-2E27C817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200FFEB-9C81-47FC-9288-B0684F13D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70285-393B-43E6-A8FB-C8DCA5414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460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0E8B43-6BCD-4628-B67C-482911464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D4A98CF-496D-4D29-8AF2-A69066B95B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0C9B648-27D5-4654-BDA1-BCF9E84C92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DC9A6C-AE84-41C6-92F9-3D47394E7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699D-712F-4193-985F-D85E76568F2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A6D2771-AD80-449B-A1B0-E0C42D6BF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2CB0C1-1DD3-4F81-A991-415FCF999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70285-393B-43E6-A8FB-C8DCA5414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356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A04386-8CEE-4E32-8407-5D7C52FE5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F3698B-ED29-4908-BE61-6B6931DD8C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59535B-9518-4D3C-A5FA-7302CE290A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D699D-712F-4193-985F-D85E76568F25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1BE00-9A19-40A7-9D3E-8751C00DF7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40F66A-C361-4579-8C7E-9777A68DC2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70285-393B-43E6-A8FB-C8DCA5414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738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13" Type="http://schemas.openxmlformats.org/officeDocument/2006/relationships/image" Target="../media/image17.jpg"/><Relationship Id="rId3" Type="http://schemas.openxmlformats.org/officeDocument/2006/relationships/image" Target="../media/image4.jpg"/><Relationship Id="rId7" Type="http://schemas.openxmlformats.org/officeDocument/2006/relationships/image" Target="../media/image13.jpg"/><Relationship Id="rId12" Type="http://schemas.openxmlformats.org/officeDocument/2006/relationships/image" Target="../media/image16.jpg"/><Relationship Id="rId2" Type="http://schemas.openxmlformats.org/officeDocument/2006/relationships/image" Target="../media/image11.jpg"/><Relationship Id="rId16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g"/><Relationship Id="rId11" Type="http://schemas.openxmlformats.org/officeDocument/2006/relationships/image" Target="../media/image7.jpg"/><Relationship Id="rId5" Type="http://schemas.openxmlformats.org/officeDocument/2006/relationships/image" Target="../media/image3.jpg"/><Relationship Id="rId15" Type="http://schemas.openxmlformats.org/officeDocument/2006/relationships/image" Target="../media/image19.jpg"/><Relationship Id="rId10" Type="http://schemas.openxmlformats.org/officeDocument/2006/relationships/image" Target="../media/image15.jpg"/><Relationship Id="rId4" Type="http://schemas.openxmlformats.org/officeDocument/2006/relationships/image" Target="../media/image12.jpg"/><Relationship Id="rId9" Type="http://schemas.openxmlformats.org/officeDocument/2006/relationships/image" Target="../media/image5.jpg"/><Relationship Id="rId14" Type="http://schemas.openxmlformats.org/officeDocument/2006/relationships/image" Target="../media/image18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13" Type="http://schemas.openxmlformats.org/officeDocument/2006/relationships/image" Target="../media/image26.jpg"/><Relationship Id="rId3" Type="http://schemas.openxmlformats.org/officeDocument/2006/relationships/image" Target="../media/image22.jpg"/><Relationship Id="rId7" Type="http://schemas.openxmlformats.org/officeDocument/2006/relationships/image" Target="../media/image12.jpg"/><Relationship Id="rId12" Type="http://schemas.openxmlformats.org/officeDocument/2006/relationships/image" Target="../media/image25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11" Type="http://schemas.openxmlformats.org/officeDocument/2006/relationships/image" Target="../media/image17.jpg"/><Relationship Id="rId5" Type="http://schemas.openxmlformats.org/officeDocument/2006/relationships/image" Target="../media/image23.jpg"/><Relationship Id="rId10" Type="http://schemas.openxmlformats.org/officeDocument/2006/relationships/image" Target="../media/image6.jpg"/><Relationship Id="rId4" Type="http://schemas.openxmlformats.org/officeDocument/2006/relationships/image" Target="../media/image4.jpg"/><Relationship Id="rId9" Type="http://schemas.openxmlformats.org/officeDocument/2006/relationships/image" Target="../media/image5.jpg"/><Relationship Id="rId14" Type="http://schemas.openxmlformats.org/officeDocument/2006/relationships/image" Target="../media/image2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13" Type="http://schemas.openxmlformats.org/officeDocument/2006/relationships/image" Target="../media/image32.jpg"/><Relationship Id="rId3" Type="http://schemas.openxmlformats.org/officeDocument/2006/relationships/image" Target="../media/image7.jpg"/><Relationship Id="rId7" Type="http://schemas.openxmlformats.org/officeDocument/2006/relationships/image" Target="../media/image5.jpg"/><Relationship Id="rId12" Type="http://schemas.openxmlformats.org/officeDocument/2006/relationships/image" Target="../media/image31.jpg"/><Relationship Id="rId2" Type="http://schemas.openxmlformats.org/officeDocument/2006/relationships/image" Target="../media/image28.jpg"/><Relationship Id="rId16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30.jpg"/><Relationship Id="rId5" Type="http://schemas.openxmlformats.org/officeDocument/2006/relationships/image" Target="../media/image22.jpg"/><Relationship Id="rId15" Type="http://schemas.openxmlformats.org/officeDocument/2006/relationships/image" Target="../media/image34.jpg"/><Relationship Id="rId10" Type="http://schemas.openxmlformats.org/officeDocument/2006/relationships/image" Target="../media/image29.jpg"/><Relationship Id="rId4" Type="http://schemas.openxmlformats.org/officeDocument/2006/relationships/image" Target="../media/image24.jpg"/><Relationship Id="rId9" Type="http://schemas.openxmlformats.org/officeDocument/2006/relationships/image" Target="../media/image6.jpg"/><Relationship Id="rId14" Type="http://schemas.openxmlformats.org/officeDocument/2006/relationships/image" Target="../media/image3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0B39EA-B5E6-47AF-9BB6-3161197CFB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89EED1-B94C-4D4D-B988-7C022AACA73E}"/>
              </a:ext>
            </a:extLst>
          </p:cNvPr>
          <p:cNvSpPr txBox="1"/>
          <p:nvPr/>
        </p:nvSpPr>
        <p:spPr>
          <a:xfrm>
            <a:off x="1315617" y="289249"/>
            <a:ext cx="9983755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ИНТЕРАКТИВНАЯ ИГРА ДЛЯ СТАРШИХ ДОШКОЛЬНИКОВ</a:t>
            </a:r>
          </a:p>
          <a:p>
            <a:pPr algn="ctr"/>
            <a:endParaRPr lang="ru-RU" sz="3200" dirty="0">
              <a:solidFill>
                <a:schemeClr val="accent2">
                  <a:lumMod val="40000"/>
                  <a:lumOff val="6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60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ВИДЫ ТРАНСПОРТА</a:t>
            </a:r>
          </a:p>
          <a:p>
            <a:pPr algn="ctr"/>
            <a:r>
              <a:rPr lang="ru-RU" sz="40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(наземный, воздушный, водный)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FF8D5FE-52DB-41F0-B0E5-AD9C4ECC92A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96" y="3881535"/>
            <a:ext cx="3334209" cy="191394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E6777E2-D862-42D2-A280-DB58256C684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541" y="-177282"/>
            <a:ext cx="1760668" cy="136940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FF633F3-0EE6-42AC-8403-F15AAB5EF62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60" y="-126457"/>
            <a:ext cx="1845615" cy="172160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349F2F9-C0BD-46CF-A527-1AD7739478F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409" y="1927652"/>
            <a:ext cx="2282598" cy="208997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816FFE48-4FE9-4B4C-A325-70932E9D7CD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2590">
            <a:off x="939050" y="2550589"/>
            <a:ext cx="2061677" cy="144839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C175741-967A-4929-9387-5E6BBBD2BD5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5502" y="3860541"/>
            <a:ext cx="2304661" cy="164539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019F8B7-6C2B-4FC6-9C84-14CAC00AFBF3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621" y="4189445"/>
            <a:ext cx="2698149" cy="1533039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C40B01E0-2A7F-4EC9-A3AB-7F1851480788}"/>
              </a:ext>
            </a:extLst>
          </p:cNvPr>
          <p:cNvSpPr txBox="1"/>
          <p:nvPr/>
        </p:nvSpPr>
        <p:spPr>
          <a:xfrm>
            <a:off x="1716834" y="5769637"/>
            <a:ext cx="8630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Авторы: Егорова Юлия Владимировна, старший воспитатель;</a:t>
            </a:r>
          </a:p>
          <a:p>
            <a:r>
              <a:rPr lang="ru-RU" sz="1600" dirty="0"/>
              <a:t>                                                  Барышева Лариса Викторовна, воспитатель, учитель-логопед.</a:t>
            </a:r>
          </a:p>
          <a:p>
            <a:endParaRPr lang="ru-RU" dirty="0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C17027E6-DCEC-424C-9E98-9A2453388153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7F7F5"/>
              </a:clrFrom>
              <a:clrTo>
                <a:srgbClr val="F7F7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158" y="2761894"/>
            <a:ext cx="4112467" cy="114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519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05BCEF-522D-4470-A2B8-DFCB25D2B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4A3E50-83B8-4B8F-8957-13F38421C64E}"/>
              </a:ext>
            </a:extLst>
          </p:cNvPr>
          <p:cNvSpPr txBox="1"/>
          <p:nvPr/>
        </p:nvSpPr>
        <p:spPr>
          <a:xfrm>
            <a:off x="617220" y="262891"/>
            <a:ext cx="11201400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0" i="0" dirty="0">
                <a:solidFill>
                  <a:schemeClr val="accent2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  <a:t>Интерактивная игра </a:t>
            </a:r>
          </a:p>
          <a:p>
            <a:pPr algn="ctr"/>
            <a:r>
              <a:rPr lang="ru-RU" sz="2400" b="0" i="0" dirty="0">
                <a:solidFill>
                  <a:schemeClr val="accent2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  <a:t>«Виды транспорта: н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аземный, воздушный, водный»</a:t>
            </a:r>
          </a:p>
          <a:p>
            <a:pPr algn="ctr"/>
            <a:endParaRPr lang="ru-RU" sz="2400" b="0" i="0" dirty="0">
              <a:solidFill>
                <a:schemeClr val="accent2">
                  <a:lumMod val="75000"/>
                </a:schemeClr>
              </a:solidFill>
              <a:effectLst/>
              <a:latin typeface="Comic Sans MS" panose="030F0702030302020204" pitchFamily="66" charset="0"/>
            </a:endParaRPr>
          </a:p>
          <a:p>
            <a:pPr algn="l"/>
            <a:r>
              <a:rPr lang="ru-RU" b="1" i="0" dirty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  <a:t>Целевая аудитория:</a:t>
            </a:r>
            <a:r>
              <a:rPr lang="ru-RU" b="0" i="0" dirty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  <a:t> дети 3–7 лет (младший и старший дошкольный возраст).</a:t>
            </a:r>
          </a:p>
          <a:p>
            <a:r>
              <a:rPr lang="ru-RU" b="1" i="0" dirty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  <a:t>Краткая аннотация:</a:t>
            </a:r>
            <a:br>
              <a:rPr lang="ru-RU" b="0" i="0" dirty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</a:br>
            <a:r>
              <a:rPr lang="ru-RU" b="0" i="0" dirty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  <a:t>««Виды транспорта: </a:t>
            </a:r>
            <a:r>
              <a:rPr lang="ru-RU" dirty="0">
                <a:solidFill>
                  <a:srgbClr val="0F1115"/>
                </a:solidFill>
                <a:latin typeface="Comic Sans MS" panose="030F0702030302020204" pitchFamily="66" charset="0"/>
              </a:rPr>
              <a:t>Наземный, Воздушный, Водный»</a:t>
            </a:r>
            <a:r>
              <a:rPr lang="ru-RU" b="0" i="0" dirty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  <a:t>— это увлекательная обучающая игра с яркой анимацией, которая в легкой, игровой форме знакомит дошкольников с окружающим миром.  Дети отправляются в путешествие, чтобы научиться различать машины, поезда, корабли и самолеты.</a:t>
            </a:r>
          </a:p>
          <a:p>
            <a:pPr algn="l"/>
            <a:r>
              <a:rPr lang="ru-RU" b="1" i="0" dirty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  <a:t>Что ждет ребенка внутри:</a:t>
            </a:r>
            <a:endParaRPr lang="ru-RU" b="0" i="0" dirty="0">
              <a:solidFill>
                <a:srgbClr val="0F1115"/>
              </a:solidFill>
              <a:effectLst/>
              <a:latin typeface="Comic Sans MS" panose="030F0702030302020204" pitchFamily="66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  <a:t>Три стихии:</a:t>
            </a:r>
            <a:r>
              <a:rPr lang="ru-RU" b="0" i="0" dirty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  <a:t> нужно правильно распределить транспорт по средам передвижения (земля, вода, небо).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  <a:t>Загадки.</a:t>
            </a:r>
            <a:endParaRPr lang="ru-RU" b="0" i="0" dirty="0">
              <a:solidFill>
                <a:srgbClr val="0F1115"/>
              </a:solidFill>
              <a:effectLst/>
              <a:latin typeface="Comic Sans MS" panose="030F0702030302020204" pitchFamily="66" charset="0"/>
            </a:endParaRPr>
          </a:p>
          <a:p>
            <a:pPr algn="l"/>
            <a:r>
              <a:rPr lang="ru-RU" b="1" i="0" dirty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  <a:t>Чему научится ребенок:</a:t>
            </a:r>
            <a:br>
              <a:rPr lang="ru-RU" b="0" i="0" dirty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</a:br>
            <a:r>
              <a:rPr lang="ru-RU" b="0" i="0" dirty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  <a:t>✓ Классифицировать транспорт (легковой/грузовой, пассажирский).</a:t>
            </a:r>
            <a:br>
              <a:rPr lang="ru-RU" b="0" i="0" dirty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</a:br>
            <a:r>
              <a:rPr lang="ru-RU" b="0" i="0" dirty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  <a:t>✓ Запоминать названия редких видов транспорта ( дирижабль).</a:t>
            </a:r>
            <a:br>
              <a:rPr lang="ru-RU" b="0" i="0" dirty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</a:br>
            <a:r>
              <a:rPr lang="ru-RU" b="0" i="0" dirty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  <a:t>✓ Развивать внимание, память и логическое мышление.</a:t>
            </a:r>
            <a:br>
              <a:rPr lang="ru-RU" b="0" i="0" dirty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</a:br>
            <a:r>
              <a:rPr lang="ru-RU" b="0" i="0" dirty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  <a:t>✓ Обогащать активный словарь новыми понятиями.</a:t>
            </a:r>
          </a:p>
          <a:p>
            <a:pPr algn="l"/>
            <a:r>
              <a:rPr lang="ru-RU" b="1" i="0" dirty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  <a:t>Рекомендуемое время:</a:t>
            </a:r>
            <a:r>
              <a:rPr lang="ru-RU" b="0" i="0" dirty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  <a:t> 10–15 минут в день. Идеально для использования дома, в детском саду и на развивающих занятиях.</a:t>
            </a:r>
          </a:p>
          <a:p>
            <a:br>
              <a:rPr lang="ru-RU" dirty="0">
                <a:latin typeface="Comic Sans MS" panose="030F0702030302020204" pitchFamily="66" charset="0"/>
              </a:rPr>
            </a:b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954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фон">
            <a:extLst>
              <a:ext uri="{FF2B5EF4-FFF2-40B4-BE49-F238E27FC236}">
                <a16:creationId xmlns:a16="http://schemas.microsoft.com/office/drawing/2014/main" id="{868CAD09-00B4-444F-833F-5ECD5D055A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4359"/>
            <a:ext cx="12167256" cy="6969967"/>
          </a:xfrm>
          <a:prstGeom prst="rect">
            <a:avLst/>
          </a:prstGeom>
        </p:spPr>
      </p:pic>
      <p:pic>
        <p:nvPicPr>
          <p:cNvPr id="7" name="вертолет">
            <a:extLst>
              <a:ext uri="{FF2B5EF4-FFF2-40B4-BE49-F238E27FC236}">
                <a16:creationId xmlns:a16="http://schemas.microsoft.com/office/drawing/2014/main" id="{C90AB97E-ADA8-43A0-8BA2-CD5836E41C0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065" y="1220691"/>
            <a:ext cx="1239125" cy="1155864"/>
          </a:xfrm>
          <a:prstGeom prst="rect">
            <a:avLst/>
          </a:prstGeom>
        </p:spPr>
      </p:pic>
      <p:pic>
        <p:nvPicPr>
          <p:cNvPr id="9" name="грузовик красный">
            <a:extLst>
              <a:ext uri="{FF2B5EF4-FFF2-40B4-BE49-F238E27FC236}">
                <a16:creationId xmlns:a16="http://schemas.microsoft.com/office/drawing/2014/main" id="{234A54A6-D661-4088-84DF-54B80B92DE1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944" y="1556971"/>
            <a:ext cx="1646076" cy="1409141"/>
          </a:xfrm>
          <a:prstGeom prst="rect">
            <a:avLst/>
          </a:prstGeom>
        </p:spPr>
      </p:pic>
      <p:pic>
        <p:nvPicPr>
          <p:cNvPr id="17" name="самолет">
            <a:extLst>
              <a:ext uri="{FF2B5EF4-FFF2-40B4-BE49-F238E27FC236}">
                <a16:creationId xmlns:a16="http://schemas.microsoft.com/office/drawing/2014/main" id="{C0B536E6-D185-4EB1-BD33-685B7D3C460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341" y="2629275"/>
            <a:ext cx="1825982" cy="1420209"/>
          </a:xfrm>
          <a:prstGeom prst="rect">
            <a:avLst/>
          </a:prstGeom>
        </p:spPr>
      </p:pic>
      <p:pic>
        <p:nvPicPr>
          <p:cNvPr id="19" name="автобус фиолетовый">
            <a:extLst>
              <a:ext uri="{FF2B5EF4-FFF2-40B4-BE49-F238E27FC236}">
                <a16:creationId xmlns:a16="http://schemas.microsoft.com/office/drawing/2014/main" id="{DD784898-30B0-492D-8670-8B04268A2D0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6F6F4"/>
              </a:clrFrom>
              <a:clrTo>
                <a:srgbClr val="F6F6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364" y="1646575"/>
            <a:ext cx="2367545" cy="1359047"/>
          </a:xfrm>
          <a:prstGeom prst="rect">
            <a:avLst/>
          </a:prstGeom>
        </p:spPr>
      </p:pic>
      <p:pic>
        <p:nvPicPr>
          <p:cNvPr id="21" name="велосипед">
            <a:extLst>
              <a:ext uri="{FF2B5EF4-FFF2-40B4-BE49-F238E27FC236}">
                <a16:creationId xmlns:a16="http://schemas.microsoft.com/office/drawing/2014/main" id="{2339326B-112D-42E1-AD5D-7428A49A985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6F7F9"/>
              </a:clrFrom>
              <a:clrTo>
                <a:srgbClr val="F6F7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457" y="-74645"/>
            <a:ext cx="1095202" cy="964648"/>
          </a:xfrm>
          <a:prstGeom prst="rect">
            <a:avLst/>
          </a:prstGeom>
        </p:spPr>
      </p:pic>
      <p:pic>
        <p:nvPicPr>
          <p:cNvPr id="23" name="самосвал">
            <a:extLst>
              <a:ext uri="{FF2B5EF4-FFF2-40B4-BE49-F238E27FC236}">
                <a16:creationId xmlns:a16="http://schemas.microsoft.com/office/drawing/2014/main" id="{2308863C-757F-48CF-8BE5-4B45FA49E109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298" y="4287367"/>
            <a:ext cx="2136420" cy="104041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5E69C45-88BE-4182-AD22-1C661146625D}"/>
              </a:ext>
            </a:extLst>
          </p:cNvPr>
          <p:cNvSpPr txBox="1"/>
          <p:nvPr/>
        </p:nvSpPr>
        <p:spPr>
          <a:xfrm>
            <a:off x="1899511" y="180316"/>
            <a:ext cx="8966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Выбери только наземный транспорт</a:t>
            </a:r>
          </a:p>
        </p:txBody>
      </p:sp>
      <p:pic>
        <p:nvPicPr>
          <p:cNvPr id="26" name="кораблик">
            <a:extLst>
              <a:ext uri="{FF2B5EF4-FFF2-40B4-BE49-F238E27FC236}">
                <a16:creationId xmlns:a16="http://schemas.microsoft.com/office/drawing/2014/main" id="{323B1242-71FF-4273-9D3A-1B96375A149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624" y="374573"/>
            <a:ext cx="1315616" cy="1204593"/>
          </a:xfrm>
          <a:prstGeom prst="rect">
            <a:avLst/>
          </a:prstGeom>
        </p:spPr>
      </p:pic>
      <p:pic>
        <p:nvPicPr>
          <p:cNvPr id="28" name="автобус желтый">
            <a:extLst>
              <a:ext uri="{FF2B5EF4-FFF2-40B4-BE49-F238E27FC236}">
                <a16:creationId xmlns:a16="http://schemas.microsoft.com/office/drawing/2014/main" id="{F772E48D-6EE7-4D6E-8E57-01055E8B0CC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699" y="3413189"/>
            <a:ext cx="1583094" cy="956452"/>
          </a:xfrm>
          <a:prstGeom prst="rect">
            <a:avLst/>
          </a:prstGeom>
        </p:spPr>
      </p:pic>
      <p:pic>
        <p:nvPicPr>
          <p:cNvPr id="32" name="машинка фиолетовая">
            <a:extLst>
              <a:ext uri="{FF2B5EF4-FFF2-40B4-BE49-F238E27FC236}">
                <a16:creationId xmlns:a16="http://schemas.microsoft.com/office/drawing/2014/main" id="{C68CF1F3-28B4-457B-9C74-B4EBE6F181DB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247" y="909653"/>
            <a:ext cx="1632857" cy="1165766"/>
          </a:xfrm>
          <a:prstGeom prst="rect">
            <a:avLst/>
          </a:prstGeom>
        </p:spPr>
      </p:pic>
      <p:pic>
        <p:nvPicPr>
          <p:cNvPr id="34" name="мотороллер">
            <a:extLst>
              <a:ext uri="{FF2B5EF4-FFF2-40B4-BE49-F238E27FC236}">
                <a16:creationId xmlns:a16="http://schemas.microsoft.com/office/drawing/2014/main" id="{8F007955-B05A-41AA-B2BD-1E547727B4C0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456" y="4507117"/>
            <a:ext cx="1402412" cy="1518710"/>
          </a:xfrm>
          <a:prstGeom prst="rect">
            <a:avLst/>
          </a:prstGeom>
        </p:spPr>
      </p:pic>
      <p:pic>
        <p:nvPicPr>
          <p:cNvPr id="36" name="поезд">
            <a:extLst>
              <a:ext uri="{FF2B5EF4-FFF2-40B4-BE49-F238E27FC236}">
                <a16:creationId xmlns:a16="http://schemas.microsoft.com/office/drawing/2014/main" id="{5E10B6E7-528A-4CDB-950E-BF32904905B6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297" y="1760764"/>
            <a:ext cx="1568710" cy="1389239"/>
          </a:xfrm>
          <a:prstGeom prst="rect">
            <a:avLst/>
          </a:prstGeom>
        </p:spPr>
      </p:pic>
      <p:pic>
        <p:nvPicPr>
          <p:cNvPr id="44" name="троллейбус">
            <a:extLst>
              <a:ext uri="{FF2B5EF4-FFF2-40B4-BE49-F238E27FC236}">
                <a16:creationId xmlns:a16="http://schemas.microsoft.com/office/drawing/2014/main" id="{1CA067F6-2499-4315-A02D-3684877E9855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957" y="3875669"/>
            <a:ext cx="3116761" cy="2403347"/>
          </a:xfrm>
          <a:prstGeom prst="rect">
            <a:avLst/>
          </a:prstGeom>
        </p:spPr>
      </p:pic>
      <p:pic>
        <p:nvPicPr>
          <p:cNvPr id="48" name="трамвай">
            <a:extLst>
              <a:ext uri="{FF2B5EF4-FFF2-40B4-BE49-F238E27FC236}">
                <a16:creationId xmlns:a16="http://schemas.microsoft.com/office/drawing/2014/main" id="{2CA09B2A-8A1B-412D-8894-86AB7741FA29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322" y="2853315"/>
            <a:ext cx="3136058" cy="1361594"/>
          </a:xfrm>
          <a:prstGeom prst="rect">
            <a:avLst/>
          </a:prstGeom>
        </p:spPr>
      </p:pic>
      <p:pic>
        <p:nvPicPr>
          <p:cNvPr id="50" name="мотоцикл">
            <a:extLst>
              <a:ext uri="{FF2B5EF4-FFF2-40B4-BE49-F238E27FC236}">
                <a16:creationId xmlns:a16="http://schemas.microsoft.com/office/drawing/2014/main" id="{39E7F354-671B-4231-8E0F-197BCAAD70F1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215" y="1763374"/>
            <a:ext cx="2013547" cy="154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276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75442 0.879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21" y="4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59259E-6 L 0.65273 0.658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30" y="3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3.7037E-7 L 0.41484 0.8773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42" y="4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7.40741E-7 L 0.15013 0.99421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" y="4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7 L 0.95222 0.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604" y="3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22222E-6 L 0.89063 0.2597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531" y="1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0.52305 0.5449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46" y="2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07407E-6 L 0.69635 0.3270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818" y="16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4.07407E-6 L 0.47851 0.2321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19" y="11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7 L 0.20691 0.7419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39" y="3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11111E-6 L 0.22708 0.43264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54" y="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фон">
            <a:extLst>
              <a:ext uri="{FF2B5EF4-FFF2-40B4-BE49-F238E27FC236}">
                <a16:creationId xmlns:a16="http://schemas.microsoft.com/office/drawing/2014/main" id="{CA75CFDF-9521-4A36-964F-77E2E32575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975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639702-B99C-4DAA-A760-9A2E5D4F337C}"/>
              </a:ext>
            </a:extLst>
          </p:cNvPr>
          <p:cNvSpPr txBox="1"/>
          <p:nvPr/>
        </p:nvSpPr>
        <p:spPr>
          <a:xfrm>
            <a:off x="755780" y="139959"/>
            <a:ext cx="9965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Выбери только воздушный транспорт</a:t>
            </a:r>
          </a:p>
        </p:txBody>
      </p:sp>
      <p:pic>
        <p:nvPicPr>
          <p:cNvPr id="6" name="шар">
            <a:extLst>
              <a:ext uri="{FF2B5EF4-FFF2-40B4-BE49-F238E27FC236}">
                <a16:creationId xmlns:a16="http://schemas.microsoft.com/office/drawing/2014/main" id="{D015550E-E954-4514-8DEF-3E45A9F3237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745" y="4506552"/>
            <a:ext cx="1066800" cy="1428750"/>
          </a:xfrm>
          <a:prstGeom prst="rect">
            <a:avLst/>
          </a:prstGeom>
        </p:spPr>
      </p:pic>
      <p:pic>
        <p:nvPicPr>
          <p:cNvPr id="8" name="вертолет">
            <a:extLst>
              <a:ext uri="{FF2B5EF4-FFF2-40B4-BE49-F238E27FC236}">
                <a16:creationId xmlns:a16="http://schemas.microsoft.com/office/drawing/2014/main" id="{1B040A1F-0229-4964-B2A6-74629C0F1B7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515" y="3361313"/>
            <a:ext cx="1817623" cy="1695490"/>
          </a:xfrm>
          <a:prstGeom prst="rect">
            <a:avLst/>
          </a:prstGeom>
        </p:spPr>
      </p:pic>
      <p:pic>
        <p:nvPicPr>
          <p:cNvPr id="10" name="дирижабль">
            <a:extLst>
              <a:ext uri="{FF2B5EF4-FFF2-40B4-BE49-F238E27FC236}">
                <a16:creationId xmlns:a16="http://schemas.microsoft.com/office/drawing/2014/main" id="{E9AC6253-6E74-4C52-BF78-F590F7B285F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7F7F5"/>
              </a:clrFrom>
              <a:clrTo>
                <a:srgbClr val="F7F7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413" y="3015524"/>
            <a:ext cx="2864012" cy="1725107"/>
          </a:xfrm>
          <a:prstGeom prst="rect">
            <a:avLst/>
          </a:prstGeom>
        </p:spPr>
      </p:pic>
      <p:pic>
        <p:nvPicPr>
          <p:cNvPr id="14" name="самолет красный">
            <a:extLst>
              <a:ext uri="{FF2B5EF4-FFF2-40B4-BE49-F238E27FC236}">
                <a16:creationId xmlns:a16="http://schemas.microsoft.com/office/drawing/2014/main" id="{15C47EAC-F72A-4349-AC0B-ED153F0C4D8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102" y="2002106"/>
            <a:ext cx="1720234" cy="1337960"/>
          </a:xfrm>
          <a:prstGeom prst="rect">
            <a:avLst/>
          </a:prstGeom>
        </p:spPr>
      </p:pic>
      <p:pic>
        <p:nvPicPr>
          <p:cNvPr id="16" name="самосвал">
            <a:extLst>
              <a:ext uri="{FF2B5EF4-FFF2-40B4-BE49-F238E27FC236}">
                <a16:creationId xmlns:a16="http://schemas.microsoft.com/office/drawing/2014/main" id="{36E87882-7BA6-4F4C-959A-1FAAD481D9C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89" y="4316497"/>
            <a:ext cx="2771055" cy="2372191"/>
          </a:xfrm>
          <a:prstGeom prst="rect">
            <a:avLst/>
          </a:prstGeom>
        </p:spPr>
      </p:pic>
      <p:pic>
        <p:nvPicPr>
          <p:cNvPr id="18" name="автобус">
            <a:extLst>
              <a:ext uri="{FF2B5EF4-FFF2-40B4-BE49-F238E27FC236}">
                <a16:creationId xmlns:a16="http://schemas.microsoft.com/office/drawing/2014/main" id="{7CB78DB0-0D9E-40FE-B006-DAC5062B7D9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639" y="3116425"/>
            <a:ext cx="2166391" cy="1460823"/>
          </a:xfrm>
          <a:prstGeom prst="rect">
            <a:avLst/>
          </a:prstGeom>
        </p:spPr>
      </p:pic>
      <p:pic>
        <p:nvPicPr>
          <p:cNvPr id="20" name="парусник">
            <a:extLst>
              <a:ext uri="{FF2B5EF4-FFF2-40B4-BE49-F238E27FC236}">
                <a16:creationId xmlns:a16="http://schemas.microsoft.com/office/drawing/2014/main" id="{A77C480F-8270-459A-9726-F6BBC0CA63DE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410" y="5077776"/>
            <a:ext cx="1722761" cy="1577380"/>
          </a:xfrm>
          <a:prstGeom prst="rect">
            <a:avLst/>
          </a:prstGeom>
        </p:spPr>
      </p:pic>
      <p:pic>
        <p:nvPicPr>
          <p:cNvPr id="22" name="кораблик">
            <a:extLst>
              <a:ext uri="{FF2B5EF4-FFF2-40B4-BE49-F238E27FC236}">
                <a16:creationId xmlns:a16="http://schemas.microsoft.com/office/drawing/2014/main" id="{77CAD6CA-CEC4-4A93-ABA4-FAD71C85226D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383" y="753062"/>
            <a:ext cx="2128895" cy="1495616"/>
          </a:xfrm>
          <a:prstGeom prst="rect">
            <a:avLst/>
          </a:prstGeom>
        </p:spPr>
      </p:pic>
      <p:pic>
        <p:nvPicPr>
          <p:cNvPr id="24" name="поезд">
            <a:extLst>
              <a:ext uri="{FF2B5EF4-FFF2-40B4-BE49-F238E27FC236}">
                <a16:creationId xmlns:a16="http://schemas.microsoft.com/office/drawing/2014/main" id="{6064ECD5-0DDF-4591-9677-840B6311EFDB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7903" y="867496"/>
            <a:ext cx="1624693" cy="1438817"/>
          </a:xfrm>
          <a:prstGeom prst="rect">
            <a:avLst/>
          </a:prstGeom>
        </p:spPr>
      </p:pic>
      <p:pic>
        <p:nvPicPr>
          <p:cNvPr id="26" name="авиалайнер">
            <a:extLst>
              <a:ext uri="{FF2B5EF4-FFF2-40B4-BE49-F238E27FC236}">
                <a16:creationId xmlns:a16="http://schemas.microsoft.com/office/drawing/2014/main" id="{B400C148-ED45-4D00-976B-8488B4890F77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31" y="1007706"/>
            <a:ext cx="2847048" cy="1755029"/>
          </a:xfrm>
          <a:prstGeom prst="rect">
            <a:avLst/>
          </a:prstGeom>
        </p:spPr>
      </p:pic>
      <p:pic>
        <p:nvPicPr>
          <p:cNvPr id="28" name="кукурузник">
            <a:extLst>
              <a:ext uri="{FF2B5EF4-FFF2-40B4-BE49-F238E27FC236}">
                <a16:creationId xmlns:a16="http://schemas.microsoft.com/office/drawing/2014/main" id="{69564244-930F-4E0B-8F82-2ADFE1512E17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5F7F4"/>
              </a:clrFrom>
              <a:clrTo>
                <a:srgbClr val="F5F7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18" y="2867901"/>
            <a:ext cx="2209800" cy="1495425"/>
          </a:xfrm>
          <a:prstGeom prst="rect">
            <a:avLst/>
          </a:prstGeom>
        </p:spPr>
      </p:pic>
      <p:pic>
        <p:nvPicPr>
          <p:cNvPr id="30" name="самолет синий">
            <a:extLst>
              <a:ext uri="{FF2B5EF4-FFF2-40B4-BE49-F238E27FC236}">
                <a16:creationId xmlns:a16="http://schemas.microsoft.com/office/drawing/2014/main" id="{727CFB4E-6306-4177-99F0-9E1E3891F7DC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715" y="1022869"/>
            <a:ext cx="238125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699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48148E-6 L 0.64519 -0.3759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53" y="-1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07407E-6 L 0.15351 -0.41875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69" y="-20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36419 -0.56597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03" y="-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59259E-6 L 0.21484 -0.78565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42" y="-3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1481E-6 L 0.76523 -0.66064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55" y="-33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01 -0.08194 L 0.38607 -0.9476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47" y="-4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7.40741E-7 L -0.05859 -0.73889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0" y="-3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фон">
            <a:extLst>
              <a:ext uri="{FF2B5EF4-FFF2-40B4-BE49-F238E27FC236}">
                <a16:creationId xmlns:a16="http://schemas.microsoft.com/office/drawing/2014/main" id="{C3E281F1-E1C8-47DC-BC3E-70E98E5D0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9249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CF1D2F-9427-44E0-8988-2CD3BF9DC210}"/>
              </a:ext>
            </a:extLst>
          </p:cNvPr>
          <p:cNvSpPr txBox="1"/>
          <p:nvPr/>
        </p:nvSpPr>
        <p:spPr>
          <a:xfrm>
            <a:off x="2593910" y="102638"/>
            <a:ext cx="7044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Выбери только водный транспорт</a:t>
            </a:r>
          </a:p>
        </p:txBody>
      </p:sp>
      <p:pic>
        <p:nvPicPr>
          <p:cNvPr id="6" name="машина">
            <a:extLst>
              <a:ext uri="{FF2B5EF4-FFF2-40B4-BE49-F238E27FC236}">
                <a16:creationId xmlns:a16="http://schemas.microsoft.com/office/drawing/2014/main" id="{7AC5B83C-5A19-4B51-B44E-234E0AB82EC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531" y="105620"/>
            <a:ext cx="2258008" cy="1612087"/>
          </a:xfrm>
          <a:prstGeom prst="rect">
            <a:avLst/>
          </a:prstGeom>
        </p:spPr>
      </p:pic>
      <p:pic>
        <p:nvPicPr>
          <p:cNvPr id="8" name="автобус">
            <a:extLst>
              <a:ext uri="{FF2B5EF4-FFF2-40B4-BE49-F238E27FC236}">
                <a16:creationId xmlns:a16="http://schemas.microsoft.com/office/drawing/2014/main" id="{9B356F60-E0E9-430D-BAC0-79687652D3F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633" y="4525344"/>
            <a:ext cx="2124882" cy="1432833"/>
          </a:xfrm>
          <a:prstGeom prst="rect">
            <a:avLst/>
          </a:prstGeom>
        </p:spPr>
      </p:pic>
      <p:pic>
        <p:nvPicPr>
          <p:cNvPr id="10" name="шар">
            <a:extLst>
              <a:ext uri="{FF2B5EF4-FFF2-40B4-BE49-F238E27FC236}">
                <a16:creationId xmlns:a16="http://schemas.microsoft.com/office/drawing/2014/main" id="{8B304822-C16C-4DFD-A3D5-66F6350D466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193" y="2798599"/>
            <a:ext cx="1066800" cy="1428750"/>
          </a:xfrm>
          <a:prstGeom prst="rect">
            <a:avLst/>
          </a:prstGeom>
        </p:spPr>
      </p:pic>
      <p:pic>
        <p:nvPicPr>
          <p:cNvPr id="12" name="вертолет">
            <a:extLst>
              <a:ext uri="{FF2B5EF4-FFF2-40B4-BE49-F238E27FC236}">
                <a16:creationId xmlns:a16="http://schemas.microsoft.com/office/drawing/2014/main" id="{B510E355-FC95-4448-BCDF-2A4BA479981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211" y="2076122"/>
            <a:ext cx="1714987" cy="1599751"/>
          </a:xfrm>
          <a:prstGeom prst="rect">
            <a:avLst/>
          </a:prstGeom>
        </p:spPr>
      </p:pic>
      <p:pic>
        <p:nvPicPr>
          <p:cNvPr id="14" name="парусник">
            <a:extLst>
              <a:ext uri="{FF2B5EF4-FFF2-40B4-BE49-F238E27FC236}">
                <a16:creationId xmlns:a16="http://schemas.microsoft.com/office/drawing/2014/main" id="{3A4F447A-1E0F-43D3-821A-1C05AD6096A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45" y="455552"/>
            <a:ext cx="1533039" cy="1403669"/>
          </a:xfrm>
          <a:prstGeom prst="rect">
            <a:avLst/>
          </a:prstGeom>
        </p:spPr>
      </p:pic>
      <p:pic>
        <p:nvPicPr>
          <p:cNvPr id="16" name="лайнер круиз белый">
            <a:extLst>
              <a:ext uri="{FF2B5EF4-FFF2-40B4-BE49-F238E27FC236}">
                <a16:creationId xmlns:a16="http://schemas.microsoft.com/office/drawing/2014/main" id="{08BD5F47-C59C-4B4B-B055-E1F256F9AF0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154" y="1022491"/>
            <a:ext cx="4355063" cy="1216856"/>
          </a:xfrm>
          <a:prstGeom prst="rect">
            <a:avLst/>
          </a:prstGeom>
        </p:spPr>
      </p:pic>
      <p:pic>
        <p:nvPicPr>
          <p:cNvPr id="18" name="буксир красный">
            <a:extLst>
              <a:ext uri="{FF2B5EF4-FFF2-40B4-BE49-F238E27FC236}">
                <a16:creationId xmlns:a16="http://schemas.microsoft.com/office/drawing/2014/main" id="{5D1521F0-F078-46BF-871B-5E48EC535096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17" y="1886968"/>
            <a:ext cx="2238958" cy="1572939"/>
          </a:xfrm>
          <a:prstGeom prst="rect">
            <a:avLst/>
          </a:prstGeom>
        </p:spPr>
      </p:pic>
      <p:pic>
        <p:nvPicPr>
          <p:cNvPr id="20" name="моторная лодка">
            <a:extLst>
              <a:ext uri="{FF2B5EF4-FFF2-40B4-BE49-F238E27FC236}">
                <a16:creationId xmlns:a16="http://schemas.microsoft.com/office/drawing/2014/main" id="{987F6BB5-617F-4D1D-B651-2CDE96EE13AD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5F5F3"/>
              </a:clrFrom>
              <a:clrTo>
                <a:srgbClr val="F5F5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080" y="5094666"/>
            <a:ext cx="2434145" cy="1427431"/>
          </a:xfrm>
          <a:prstGeom prst="rect">
            <a:avLst/>
          </a:prstGeom>
        </p:spPr>
      </p:pic>
      <p:pic>
        <p:nvPicPr>
          <p:cNvPr id="22" name="буксир">
            <a:extLst>
              <a:ext uri="{FF2B5EF4-FFF2-40B4-BE49-F238E27FC236}">
                <a16:creationId xmlns:a16="http://schemas.microsoft.com/office/drawing/2014/main" id="{E0843862-B492-4E46-812F-E64AC54B16A5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88" y="3713086"/>
            <a:ext cx="2619754" cy="1680008"/>
          </a:xfrm>
          <a:prstGeom prst="rect">
            <a:avLst/>
          </a:prstGeom>
        </p:spPr>
      </p:pic>
      <p:pic>
        <p:nvPicPr>
          <p:cNvPr id="24" name="яхта голубая">
            <a:extLst>
              <a:ext uri="{FF2B5EF4-FFF2-40B4-BE49-F238E27FC236}">
                <a16:creationId xmlns:a16="http://schemas.microsoft.com/office/drawing/2014/main" id="{2A320B67-DCF7-49B5-AF03-A6B45A0AFBDB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" t="5390"/>
          <a:stretch/>
        </p:blipFill>
        <p:spPr>
          <a:xfrm>
            <a:off x="3704254" y="923730"/>
            <a:ext cx="1496531" cy="1575026"/>
          </a:xfrm>
          <a:prstGeom prst="rect">
            <a:avLst/>
          </a:prstGeom>
        </p:spPr>
      </p:pic>
      <p:pic>
        <p:nvPicPr>
          <p:cNvPr id="26" name="круизный лайнер синий">
            <a:extLst>
              <a:ext uri="{FF2B5EF4-FFF2-40B4-BE49-F238E27FC236}">
                <a16:creationId xmlns:a16="http://schemas.microsoft.com/office/drawing/2014/main" id="{19399240-AEE5-4F13-9762-A872F1AF2FEE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697" y="3671750"/>
            <a:ext cx="2951876" cy="1706668"/>
          </a:xfrm>
          <a:prstGeom prst="rect">
            <a:avLst/>
          </a:prstGeom>
        </p:spPr>
      </p:pic>
      <p:pic>
        <p:nvPicPr>
          <p:cNvPr id="28" name="яхта">
            <a:extLst>
              <a:ext uri="{FF2B5EF4-FFF2-40B4-BE49-F238E27FC236}">
                <a16:creationId xmlns:a16="http://schemas.microsoft.com/office/drawing/2014/main" id="{1187E40D-69E2-4B2D-9FA9-B519221E8EFF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310" y="2159234"/>
            <a:ext cx="1780302" cy="1590309"/>
          </a:xfrm>
          <a:prstGeom prst="rect">
            <a:avLst/>
          </a:prstGeom>
        </p:spPr>
      </p:pic>
      <p:pic>
        <p:nvPicPr>
          <p:cNvPr id="30" name="резиновая лодка">
            <a:extLst>
              <a:ext uri="{FF2B5EF4-FFF2-40B4-BE49-F238E27FC236}">
                <a16:creationId xmlns:a16="http://schemas.microsoft.com/office/drawing/2014/main" id="{FDBDC0EA-FA6F-4A63-A9E3-3217F6F550A0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7992" y="5336777"/>
            <a:ext cx="1365477" cy="1110675"/>
          </a:xfrm>
          <a:prstGeom prst="rect">
            <a:avLst/>
          </a:prstGeom>
        </p:spPr>
      </p:pic>
      <p:pic>
        <p:nvPicPr>
          <p:cNvPr id="32" name="весельная лодка">
            <a:extLst>
              <a:ext uri="{FF2B5EF4-FFF2-40B4-BE49-F238E27FC236}">
                <a16:creationId xmlns:a16="http://schemas.microsoft.com/office/drawing/2014/main" id="{01C40446-87CD-4771-8B69-2BC8D819AC53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5F7F6"/>
              </a:clrFrom>
              <a:clrTo>
                <a:srgbClr val="F5F7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648" y="3457477"/>
            <a:ext cx="1962150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889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77556E-17 L 0.97148 0.2296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68" y="1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0.73191 0.1439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89" y="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48148E-6 L -0.76511 0.34375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55" y="17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81481E-6 L 0.89141 -0.01712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57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111E-6 L 0.99635 -0.3298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818" y="-1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L -0.66485 -0.04652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42" y="-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22222E-6 L -1.01133 -0.15532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573" y="-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-0.91458 -0.36273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729" y="-18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7.40741E-7 L 0.5125 -0.6201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25" y="-3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96296E-6 L 0.37304 -0.06135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46" y="-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96C7D4-F8A9-4A63-AA41-F44A541B5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B74177-7CF5-48EB-A6F8-C5F9D3F84C9B}"/>
              </a:ext>
            </a:extLst>
          </p:cNvPr>
          <p:cNvSpPr txBox="1"/>
          <p:nvPr/>
        </p:nvSpPr>
        <p:spPr>
          <a:xfrm>
            <a:off x="4271963" y="1104692"/>
            <a:ext cx="609790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ru-RU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Дом по улице идет,</a:t>
            </a:r>
          </a:p>
          <a:p>
            <a:pPr algn="l" rtl="0"/>
            <a:r>
              <a:rPr lang="ru-RU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На работу нас везет.</a:t>
            </a:r>
          </a:p>
          <a:p>
            <a:pPr algn="l" rtl="0"/>
            <a:r>
              <a:rPr lang="ru-RU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Не на курьих тонких ножках,</a:t>
            </a:r>
          </a:p>
          <a:p>
            <a:pPr algn="l" rtl="0"/>
            <a:r>
              <a:rPr lang="ru-RU" sz="28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А в резиновых сапожках.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2DC4FC-6FE1-4075-9D1F-9FA6FB8F2D93}"/>
              </a:ext>
            </a:extLst>
          </p:cNvPr>
          <p:cNvSpPr txBox="1"/>
          <p:nvPr/>
        </p:nvSpPr>
        <p:spPr>
          <a:xfrm>
            <a:off x="2697480" y="354330"/>
            <a:ext cx="7223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Отгадай загадку!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872660C-6811-44C8-9AC1-948BF8C44A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4464" y="3442791"/>
            <a:ext cx="3753715" cy="215187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64A7190-92EA-4106-814B-123EF22F48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531" r="34125" b="3389"/>
          <a:stretch/>
        </p:blipFill>
        <p:spPr>
          <a:xfrm>
            <a:off x="4663439" y="2995664"/>
            <a:ext cx="3598903" cy="375946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CFCFB1-D429-48F8-BD4D-EA22BBDC36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7498" t="15860" r="18466" b="21593"/>
          <a:stretch/>
        </p:blipFill>
        <p:spPr>
          <a:xfrm>
            <a:off x="9166578" y="270933"/>
            <a:ext cx="2427111" cy="237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75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9D2DB74-6E5F-488B-9E16-C448ACA7C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A51746-5AEE-4D93-884B-02CD3931328D}"/>
              </a:ext>
            </a:extLst>
          </p:cNvPr>
          <p:cNvSpPr txBox="1"/>
          <p:nvPr/>
        </p:nvSpPr>
        <p:spPr>
          <a:xfrm>
            <a:off x="3097530" y="457200"/>
            <a:ext cx="6606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Отгадай загадку: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3F04BA-BF67-4B08-8AEF-57F871033EBB}"/>
              </a:ext>
            </a:extLst>
          </p:cNvPr>
          <p:cNvSpPr txBox="1"/>
          <p:nvPr/>
        </p:nvSpPr>
        <p:spPr>
          <a:xfrm>
            <a:off x="4846320" y="4567297"/>
            <a:ext cx="440055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7030A0"/>
                </a:solidFill>
                <a:latin typeface="Comic Sans MS" panose="030F0702030302020204" pitchFamily="66" charset="0"/>
              </a:rPr>
              <a:t>Железная птица </a:t>
            </a:r>
          </a:p>
          <a:p>
            <a:r>
              <a:rPr lang="ru-RU" sz="3200" dirty="0">
                <a:solidFill>
                  <a:srgbClr val="7030A0"/>
                </a:solidFill>
                <a:latin typeface="Comic Sans MS" panose="030F0702030302020204" pitchFamily="66" charset="0"/>
              </a:rPr>
              <a:t>В небе кружится,</a:t>
            </a:r>
          </a:p>
          <a:p>
            <a:r>
              <a:rPr lang="ru-RU" sz="3200" dirty="0">
                <a:solidFill>
                  <a:srgbClr val="7030A0"/>
                </a:solidFill>
                <a:latin typeface="Comic Sans MS" panose="030F0702030302020204" pitchFamily="66" charset="0"/>
              </a:rPr>
              <a:t> По сигналу пилота </a:t>
            </a:r>
          </a:p>
          <a:p>
            <a:r>
              <a:rPr lang="ru-RU" sz="3200" dirty="0">
                <a:solidFill>
                  <a:srgbClr val="7030A0"/>
                </a:solidFill>
                <a:latin typeface="Comic Sans MS" panose="030F0702030302020204" pitchFamily="66" charset="0"/>
              </a:rPr>
              <a:t>На землю садится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D034E23-236F-43CD-BC46-171969666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9660" y="1270940"/>
            <a:ext cx="2847079" cy="17558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BAD411-88A7-4554-8BB0-0A261C73BF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044" y="1125311"/>
            <a:ext cx="3040536" cy="317967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1FC245-30B7-4086-A24E-04ABF90D5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5191" y="1373981"/>
            <a:ext cx="2426418" cy="23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83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5A5C618-2E36-4DEF-95D3-BA1B097F8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E24F31-530B-432F-B486-134A0E640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0547" y="3190814"/>
            <a:ext cx="3233233" cy="29509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306CA4-687C-456D-8B74-5FE188BBBCB1}"/>
              </a:ext>
            </a:extLst>
          </p:cNvPr>
          <p:cNvSpPr txBox="1"/>
          <p:nvPr/>
        </p:nvSpPr>
        <p:spPr>
          <a:xfrm>
            <a:off x="2757488" y="627728"/>
            <a:ext cx="61779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Отгадай загадку: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3C2B53-F458-4615-86CE-983B0842E266}"/>
              </a:ext>
            </a:extLst>
          </p:cNvPr>
          <p:cNvSpPr txBox="1"/>
          <p:nvPr/>
        </p:nvSpPr>
        <p:spPr>
          <a:xfrm>
            <a:off x="2757488" y="1360081"/>
            <a:ext cx="617791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  <a:t>Я – водный транспорт небольшой:</a:t>
            </a:r>
            <a:br>
              <a:rPr lang="ru-RU" sz="28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  <a:t>Моторный, парусный гребной.</a:t>
            </a:r>
            <a:br>
              <a:rPr lang="ru-RU" sz="28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  <a:t>Плавсредство рыболова.</a:t>
            </a:r>
            <a:br>
              <a:rPr lang="ru-RU" sz="28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  <a:t>Нужна я для улова.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CEB3E5D-73AB-46BD-A265-16A4BD43C2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2026" y="3189594"/>
            <a:ext cx="3042168" cy="317629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9E332F-631A-407E-85EB-2F99D36513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5147" y="2028736"/>
            <a:ext cx="2426418" cy="23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30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97122E-351D-40AC-B2C5-8F87498BB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B7714A-88B7-467E-8033-2AE3988AF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Зрительная гимнастика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165243-B297-49D0-B8A2-2E0B4FF4CAB0}"/>
              </a:ext>
            </a:extLst>
          </p:cNvPr>
          <p:cNvSpPr txBox="1"/>
          <p:nvPr/>
        </p:nvSpPr>
        <p:spPr>
          <a:xfrm>
            <a:off x="5288348" y="1611702"/>
            <a:ext cx="460851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Раз – налево, два – направо,</a:t>
            </a:r>
          </a:p>
          <a:p>
            <a:r>
              <a:rPr lang="ru-RU" sz="2400" dirty="0"/>
              <a:t>Три – наверх, четыре - вниз.</a:t>
            </a:r>
          </a:p>
          <a:p>
            <a:r>
              <a:rPr lang="ru-RU" sz="2400" dirty="0"/>
              <a:t>А теперь по кругу смотрим,</a:t>
            </a:r>
          </a:p>
          <a:p>
            <a:r>
              <a:rPr lang="ru-RU" sz="2400" dirty="0"/>
              <a:t>Чтобы лучше видеть мир.</a:t>
            </a:r>
          </a:p>
          <a:p>
            <a:r>
              <a:rPr lang="ru-RU" sz="2400" dirty="0"/>
              <a:t>Взгляд  направим ближе, дальше,</a:t>
            </a:r>
          </a:p>
          <a:p>
            <a:r>
              <a:rPr lang="ru-RU" sz="2400" dirty="0"/>
              <a:t>Тренируя мышцу глаз.</a:t>
            </a:r>
          </a:p>
          <a:p>
            <a:r>
              <a:rPr lang="ru-RU" sz="2400" dirty="0"/>
              <a:t>Видеть скоро будем лучше,</a:t>
            </a:r>
          </a:p>
          <a:p>
            <a:r>
              <a:rPr lang="ru-RU" sz="2400" dirty="0"/>
              <a:t>Убедитесь вы сейчас!</a:t>
            </a:r>
          </a:p>
          <a:p>
            <a:r>
              <a:rPr lang="ru-RU" sz="2400" dirty="0"/>
              <a:t>А теперь нажмем немного</a:t>
            </a:r>
          </a:p>
          <a:p>
            <a:r>
              <a:rPr lang="ru-RU" sz="2400" dirty="0"/>
              <a:t>Точки возле своих глаз.</a:t>
            </a:r>
          </a:p>
          <a:p>
            <a:r>
              <a:rPr lang="ru-RU" sz="2400" dirty="0"/>
              <a:t>Сил дадим им много-много,</a:t>
            </a:r>
          </a:p>
          <a:p>
            <a:r>
              <a:rPr lang="ru-RU" sz="2400" dirty="0"/>
              <a:t>Чтоб усилить в </a:t>
            </a:r>
            <a:r>
              <a:rPr lang="ru-RU" sz="2400" dirty="0" err="1"/>
              <a:t>тыщу</a:t>
            </a:r>
            <a:r>
              <a:rPr lang="ru-RU" sz="2400" dirty="0"/>
              <a:t> раз!</a:t>
            </a:r>
            <a:endParaRPr lang="ru-RU" sz="2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5E4FAA7-5C69-4429-93AF-8AB4BD4910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537" y="1412776"/>
            <a:ext cx="2880319" cy="101901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C313DC0-07D2-4C8C-8AAE-81FCFEC7CB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9537" y="2636913"/>
            <a:ext cx="2889325" cy="98304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352949F-3156-4DC6-A1CB-9865C29C0B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5669" y="5354582"/>
            <a:ext cx="2736304" cy="94675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CF4667E-308F-44D1-947A-3C48B0ADC9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7039" y="4251884"/>
            <a:ext cx="1485900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43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341</Words>
  <Application>Microsoft Office PowerPoint</Application>
  <PresentationFormat>Широкоэкранный</PresentationFormat>
  <Paragraphs>45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Зрительная гимнастика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alexbar008@rambler.ru</dc:creator>
  <cp:lastModifiedBy>alexbar008@rambler.ru</cp:lastModifiedBy>
  <cp:revision>34</cp:revision>
  <dcterms:created xsi:type="dcterms:W3CDTF">2026-03-08T16:17:54Z</dcterms:created>
  <dcterms:modified xsi:type="dcterms:W3CDTF">2026-06-04T12:10:35Z</dcterms:modified>
</cp:coreProperties>
</file>